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3" r:id="rId8"/>
    <p:sldId id="264" r:id="rId9"/>
    <p:sldId id="261" r:id="rId10"/>
    <p:sldId id="262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01/11/1442</a:t>
            </a:fld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01/11/1442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01/11/1442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01/11/1442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01/11/1442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01/11/1442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01/11/1442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01/11/1442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01/11/1442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01/11/1442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01/11/1442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01/11/1442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020272" y="1844824"/>
            <a:ext cx="1981200" cy="1828800"/>
          </a:xfrm>
        </p:spPr>
        <p:txBody>
          <a:bodyPr>
            <a:normAutofit/>
          </a:bodyPr>
          <a:lstStyle/>
          <a:p>
            <a:pPr algn="ctr"/>
            <a:r>
              <a:rPr lang="ar-IQ" sz="3200" dirty="0" smtClean="0"/>
              <a:t>محاضرة:1</a:t>
            </a:r>
            <a:endParaRPr lang="ar-IQ" sz="32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996952"/>
            <a:ext cx="6624736" cy="1828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ar-IQ" dirty="0" smtClean="0"/>
              <a:t>مادة اساسيات الحاسوب</a:t>
            </a:r>
            <a:br>
              <a:rPr lang="ar-IQ" dirty="0" smtClean="0"/>
            </a:br>
            <a:r>
              <a:rPr lang="ar-IQ" dirty="0" smtClean="0"/>
              <a:t>كلية التربية/القرنة </a:t>
            </a:r>
            <a:br>
              <a:rPr lang="ar-IQ" dirty="0" smtClean="0"/>
            </a:br>
            <a:r>
              <a:rPr lang="ar-IQ" dirty="0" smtClean="0"/>
              <a:t>قسم اللغة الانكليزية &amp; قسم الكيمياء</a:t>
            </a:r>
            <a:br>
              <a:rPr lang="ar-IQ" dirty="0" smtClean="0"/>
            </a:br>
            <a:r>
              <a:rPr lang="ar-IQ" dirty="0"/>
              <a:t>المرحلة </a:t>
            </a:r>
            <a:r>
              <a:rPr lang="ar-IQ" dirty="0" smtClean="0"/>
              <a:t>الاولى</a:t>
            </a:r>
            <a:br>
              <a:rPr lang="ar-IQ" dirty="0" smtClean="0"/>
            </a:br>
            <a:r>
              <a:rPr lang="ar-IQ" sz="3600" dirty="0" smtClean="0"/>
              <a:t/>
            </a:r>
            <a:br>
              <a:rPr lang="ar-IQ" sz="3600" dirty="0" smtClean="0"/>
            </a:br>
            <a:r>
              <a:rPr lang="ar-IQ" sz="3600" dirty="0" smtClean="0"/>
              <a:t>مدرس المادة: </a:t>
            </a:r>
            <a:r>
              <a:rPr lang="ar-IQ" sz="3600" dirty="0" err="1" smtClean="0"/>
              <a:t>م.م</a:t>
            </a:r>
            <a:r>
              <a:rPr lang="ar-IQ" sz="3600" dirty="0" smtClean="0"/>
              <a:t> عمار عبد الجبار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5106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179512" y="620688"/>
            <a:ext cx="8784976" cy="6048401"/>
          </a:xfrm>
        </p:spPr>
        <p:txBody>
          <a:bodyPr>
            <a:normAutofit/>
          </a:bodyPr>
          <a:lstStyle/>
          <a:p>
            <a:endParaRPr lang="ar-IQ" sz="2400" dirty="0" smtClean="0"/>
          </a:p>
          <a:p>
            <a:r>
              <a:rPr lang="ar-IQ" sz="2400" dirty="0" err="1" smtClean="0"/>
              <a:t>الحواسیب</a:t>
            </a:r>
            <a:r>
              <a:rPr lang="ar-IQ" sz="2400" dirty="0" smtClean="0"/>
              <a:t> </a:t>
            </a:r>
            <a:r>
              <a:rPr lang="ar-IQ" sz="2400" dirty="0" err="1" smtClean="0"/>
              <a:t>الصغیرة</a:t>
            </a:r>
            <a:endParaRPr lang="ar-IQ" sz="2400" dirty="0" smtClean="0"/>
          </a:p>
          <a:p>
            <a:pPr marL="45720" indent="0">
              <a:buNone/>
            </a:pP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عادة ما تعالج </a:t>
            </a:r>
            <a:r>
              <a:rPr lang="ar-IQ" sz="2400" dirty="0" smtClean="0"/>
              <a:t>البيانات </a:t>
            </a:r>
            <a:r>
              <a:rPr lang="ar-IQ" sz="2400" dirty="0"/>
              <a:t>بسرعة اقل و </a:t>
            </a:r>
            <a:r>
              <a:rPr lang="ar-IQ" sz="2400" dirty="0" smtClean="0"/>
              <a:t>بكميات </a:t>
            </a:r>
            <a:r>
              <a:rPr lang="ar-IQ" sz="2400" dirty="0"/>
              <a:t>اقل من </a:t>
            </a:r>
            <a:r>
              <a:rPr lang="ar-IQ" sz="2400" dirty="0" smtClean="0"/>
              <a:t>الحواسيب </a:t>
            </a:r>
            <a:r>
              <a:rPr lang="ar-IQ" sz="2400" dirty="0" err="1" smtClean="0"/>
              <a:t>الرئیسیة</a:t>
            </a:r>
            <a:r>
              <a:rPr lang="ar-IQ" sz="2400" dirty="0" smtClean="0"/>
              <a:t>.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كلما زاد عدد </a:t>
            </a:r>
            <a:r>
              <a:rPr lang="ar-IQ" sz="2400" dirty="0" err="1"/>
              <a:t>المستخدمین</a:t>
            </a:r>
            <a:r>
              <a:rPr lang="ar-IQ" sz="2400" dirty="0"/>
              <a:t> </a:t>
            </a:r>
            <a:r>
              <a:rPr lang="ar-IQ" sz="2400" dirty="0" err="1"/>
              <a:t>فیھا</a:t>
            </a:r>
            <a:r>
              <a:rPr lang="ar-IQ" sz="2400" dirty="0"/>
              <a:t> كلما قلت </a:t>
            </a:r>
            <a:r>
              <a:rPr lang="ar-IQ" sz="2400" dirty="0" err="1"/>
              <a:t>سرعتھا</a:t>
            </a:r>
            <a:r>
              <a:rPr lang="ar-IQ" sz="2400" dirty="0"/>
              <a:t>.</a:t>
            </a:r>
            <a:br>
              <a:rPr lang="ar-IQ" sz="2400" dirty="0"/>
            </a:br>
            <a:r>
              <a:rPr lang="ar-IQ" sz="2400" dirty="0" err="1"/>
              <a:t>یشیع</a:t>
            </a:r>
            <a:r>
              <a:rPr lang="ar-IQ" sz="2400" dirty="0"/>
              <a:t> </a:t>
            </a:r>
            <a:r>
              <a:rPr lang="ar-IQ" sz="2400" dirty="0" err="1"/>
              <a:t>استخدامھا</a:t>
            </a:r>
            <a:r>
              <a:rPr lang="ar-IQ" sz="2400" dirty="0"/>
              <a:t> في شركات </a:t>
            </a:r>
            <a:r>
              <a:rPr lang="ar-IQ" sz="2400" dirty="0" err="1"/>
              <a:t>التصنیع</a:t>
            </a:r>
            <a:r>
              <a:rPr lang="ar-IQ" sz="2400" dirty="0"/>
              <a:t> متوسطة الحجم وشركات المحاسبة او القانون.</a:t>
            </a:r>
            <a:br>
              <a:rPr lang="ar-IQ" sz="2400" dirty="0"/>
            </a:br>
            <a:r>
              <a:rPr lang="ar-IQ" sz="2400" dirty="0" err="1"/>
              <a:t>یوصل</a:t>
            </a:r>
            <a:r>
              <a:rPr lang="ar-IQ" sz="2400" dirty="0"/>
              <a:t> </a:t>
            </a:r>
            <a:r>
              <a:rPr lang="ar-IQ" sz="2400" dirty="0" err="1"/>
              <a:t>بھا</a:t>
            </a:r>
            <a:r>
              <a:rPr lang="ar-IQ" sz="2400" dirty="0"/>
              <a:t> </a:t>
            </a:r>
            <a:r>
              <a:rPr lang="ar-IQ" sz="2400" dirty="0" err="1"/>
              <a:t>جھاز</a:t>
            </a:r>
            <a:r>
              <a:rPr lang="ar-IQ" sz="2400" dirty="0"/>
              <a:t> نقاط </a:t>
            </a:r>
            <a:r>
              <a:rPr lang="ar-IQ" sz="2400" dirty="0" err="1"/>
              <a:t>البیع</a:t>
            </a:r>
            <a:r>
              <a:rPr lang="ar-IQ" sz="2400" dirty="0"/>
              <a:t> وآلة </a:t>
            </a:r>
            <a:r>
              <a:rPr lang="ar-IQ" sz="2400" dirty="0" err="1"/>
              <a:t>تسجیل</a:t>
            </a:r>
            <a:r>
              <a:rPr lang="ar-IQ" sz="2400" dirty="0"/>
              <a:t> النقد وماسح </a:t>
            </a:r>
            <a:r>
              <a:rPr lang="ar-IQ" sz="2400" dirty="0" err="1"/>
              <a:t>المشتریات</a:t>
            </a:r>
            <a:r>
              <a:rPr lang="ar-IQ" sz="2400" dirty="0"/>
              <a:t> </a:t>
            </a:r>
            <a:r>
              <a:rPr lang="ar-IQ" sz="2400" dirty="0" smtClean="0"/>
              <a:t>الضوئي.</a:t>
            </a:r>
            <a:r>
              <a:rPr lang="ar-IQ" sz="2400" dirty="0"/>
              <a:t/>
            </a:r>
            <a:br>
              <a:rPr lang="ar-IQ" sz="2400" dirty="0"/>
            </a:b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8320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9513" y="1719070"/>
            <a:ext cx="8609380" cy="4806273"/>
          </a:xfrm>
        </p:spPr>
        <p:txBody>
          <a:bodyPr>
            <a:normAutofit fontScale="92500" lnSpcReduction="10000"/>
          </a:bodyPr>
          <a:lstStyle/>
          <a:p>
            <a:r>
              <a:rPr lang="ar-IQ" sz="2400" dirty="0" smtClean="0"/>
              <a:t>فكرة </a:t>
            </a:r>
            <a:r>
              <a:rPr lang="ar-IQ" sz="2400" dirty="0"/>
              <a:t>الحاسب نشأة تلبية لحاجة الانسان الى وسيلة حساب تجاري تطور حياته وتعقدها, حيث ان وسائل الحساب الأولية البدائية ( أصابع اليدين  والحصى وآلة العداد  </a:t>
            </a:r>
            <a:r>
              <a:rPr lang="en-US" sz="2400" dirty="0" err="1"/>
              <a:t>abaus</a:t>
            </a:r>
            <a:r>
              <a:rPr lang="en-US" sz="2400" dirty="0"/>
              <a:t> </a:t>
            </a:r>
            <a:r>
              <a:rPr lang="ar-IQ" sz="2400" dirty="0"/>
              <a:t>) لم تعد تلبي متطلبات حياته , لذلك وجب عليه ان يطور اساليبه وتقنياته لتلائم متطلبات عصره </a:t>
            </a:r>
            <a:r>
              <a:rPr lang="ar-IQ" sz="2400" dirty="0" smtClean="0"/>
              <a:t>.</a:t>
            </a:r>
          </a:p>
          <a:p>
            <a:r>
              <a:rPr lang="ar-IQ" sz="2400" dirty="0"/>
              <a:t>يمكن تلخيص خطوات تطور الحاسب الآلي بما يأتي :</a:t>
            </a:r>
            <a:endParaRPr lang="en-US" sz="2400" dirty="0"/>
          </a:p>
          <a:p>
            <a:r>
              <a:rPr lang="ar-IQ" sz="2400" dirty="0"/>
              <a:t> * صمم بليز باسكال (</a:t>
            </a:r>
            <a:r>
              <a:rPr lang="en-US" sz="2400" dirty="0" err="1"/>
              <a:t>Blaise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ar-IQ" sz="2400" dirty="0"/>
              <a:t>) اول شكل </a:t>
            </a:r>
            <a:r>
              <a:rPr lang="ar-IQ" sz="2400" dirty="0" err="1"/>
              <a:t>للآله</a:t>
            </a:r>
            <a:r>
              <a:rPr lang="ar-IQ" sz="2400" dirty="0"/>
              <a:t> الميكانيكية  عام ( 1642) , والتي تقوم </a:t>
            </a:r>
            <a:r>
              <a:rPr lang="ar-IQ" sz="2400" dirty="0" err="1"/>
              <a:t>باجراء</a:t>
            </a:r>
            <a:r>
              <a:rPr lang="ar-IQ" sz="2400" dirty="0"/>
              <a:t> العمليات الحسابية </a:t>
            </a:r>
            <a:r>
              <a:rPr lang="ar-IQ" sz="2400" dirty="0" err="1"/>
              <a:t>البسيطه</a:t>
            </a:r>
            <a:r>
              <a:rPr lang="ar-IQ" sz="2400" dirty="0"/>
              <a:t> من الطرح والجمع .</a:t>
            </a:r>
            <a:endParaRPr lang="en-US" sz="2400" dirty="0"/>
          </a:p>
          <a:p>
            <a:r>
              <a:rPr lang="ar-IQ" sz="2400" dirty="0"/>
              <a:t>*اتم هذه الجهود </a:t>
            </a:r>
            <a:r>
              <a:rPr lang="ar-IQ" sz="2400" dirty="0" err="1"/>
              <a:t>ليبينز</a:t>
            </a:r>
            <a:r>
              <a:rPr lang="ar-IQ" sz="2400" dirty="0"/>
              <a:t> بعد حوالي ثلاثين عاما باختراع آلته والتي عرفت باسمه , وهي </a:t>
            </a:r>
            <a:r>
              <a:rPr lang="ar-IQ" sz="2400" dirty="0" err="1"/>
              <a:t>آله</a:t>
            </a:r>
            <a:r>
              <a:rPr lang="ar-IQ" sz="2400" dirty="0"/>
              <a:t> ميكانيكية أيضاً تستطيع اجراء عمليات الضرب </a:t>
            </a:r>
            <a:r>
              <a:rPr lang="ar-IQ" sz="2400" dirty="0" smtClean="0"/>
              <a:t>والقسمة  </a:t>
            </a:r>
            <a:r>
              <a:rPr lang="ar-IQ" sz="2400" dirty="0"/>
              <a:t>.</a:t>
            </a:r>
            <a:r>
              <a:rPr lang="en-US" sz="2400" dirty="0"/>
              <a:t> </a:t>
            </a:r>
            <a:r>
              <a:rPr lang="ar-IQ" sz="2400" dirty="0"/>
              <a:t>عالم وفيلسوف ورياضي فرنسي اشتهر بتجاربه على السوائل في مجال الفيزياء </a:t>
            </a:r>
            <a:endParaRPr lang="en-US" sz="2400" dirty="0"/>
          </a:p>
          <a:p>
            <a:r>
              <a:rPr lang="ar-IQ" sz="2400" dirty="0" err="1"/>
              <a:t>غوتفريد</a:t>
            </a:r>
            <a:r>
              <a:rPr lang="ar-IQ" sz="2400" dirty="0"/>
              <a:t> </a:t>
            </a:r>
            <a:r>
              <a:rPr lang="ar-IQ" sz="2400" dirty="0" err="1"/>
              <a:t>لايبنتز</a:t>
            </a:r>
            <a:r>
              <a:rPr lang="ar-IQ" sz="2400" dirty="0"/>
              <a:t> : هو عالم وفيلسوف الماني اشتهر في مجال الرياضيات , حيث أسس علم التفاضل والتكامل . </a:t>
            </a:r>
            <a:endParaRPr lang="en-US" sz="24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296144"/>
          </a:xfrm>
        </p:spPr>
        <p:txBody>
          <a:bodyPr/>
          <a:lstStyle/>
          <a:p>
            <a:pPr algn="r"/>
            <a:r>
              <a:rPr lang="ar-IQ" sz="2400" b="1" dirty="0"/>
              <a:t>مقدمة عن تاريخ الحاسب الالي</a:t>
            </a:r>
            <a:r>
              <a:rPr lang="en-US" sz="2400" dirty="0"/>
              <a:t/>
            </a:r>
            <a:br>
              <a:rPr lang="en-US" sz="2400" dirty="0"/>
            </a:b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46377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0999" y="1916832"/>
            <a:ext cx="8407893" cy="453650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ar-IQ" dirty="0"/>
              <a:t>* بداية القرن التاسع عشر وتحديدا في عام 1804 م قام عالم فرنسي اسمه جوزيف </a:t>
            </a:r>
            <a:r>
              <a:rPr lang="ar-IQ" dirty="0" err="1"/>
              <a:t>كاكوارد</a:t>
            </a:r>
            <a:r>
              <a:rPr lang="ar-IQ" dirty="0"/>
              <a:t> باختراع </a:t>
            </a:r>
            <a:r>
              <a:rPr lang="ar-IQ" dirty="0" err="1"/>
              <a:t>آله</a:t>
            </a:r>
            <a:r>
              <a:rPr lang="ar-IQ" dirty="0"/>
              <a:t> تستخدم في عملها البطاقات المثقبة وقد بدء مع اختراع هذه </a:t>
            </a:r>
            <a:r>
              <a:rPr lang="ar-IQ" dirty="0" err="1"/>
              <a:t>الآله</a:t>
            </a:r>
            <a:r>
              <a:rPr lang="ar-IQ" dirty="0"/>
              <a:t> نشوء فكرة البرمجة باستخدام الحاسوب.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IQ" dirty="0"/>
              <a:t>* قام بعده تشارلز </a:t>
            </a:r>
            <a:r>
              <a:rPr lang="ar-IQ" dirty="0" err="1"/>
              <a:t>بابادج</a:t>
            </a:r>
            <a:r>
              <a:rPr lang="ar-IQ" dirty="0"/>
              <a:t> بتطوير </a:t>
            </a:r>
            <a:r>
              <a:rPr lang="ar-IQ" dirty="0" err="1"/>
              <a:t>آله</a:t>
            </a:r>
            <a:r>
              <a:rPr lang="ar-IQ" dirty="0"/>
              <a:t> تستطيع استقبال </a:t>
            </a:r>
            <a:r>
              <a:rPr lang="ar-IQ" dirty="0" err="1"/>
              <a:t>الآوامر</a:t>
            </a:r>
            <a:r>
              <a:rPr lang="ar-IQ" dirty="0"/>
              <a:t> عن طريق البطاقات المثقبة 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ar-IQ" dirty="0"/>
              <a:t>       في حوالي 1945 </a:t>
            </a:r>
            <a:r>
              <a:rPr lang="ar-IQ" dirty="0" smtClean="0"/>
              <a:t>قام </a:t>
            </a:r>
            <a:r>
              <a:rPr lang="ar-IQ" dirty="0"/>
              <a:t>نيومان بتطوير كبير في عمل الحاسبة , حيث اصبح الحاسوب يقوم بالتخزين الداخلي للبيانات واستخدام ( النظام الثنائي الذي يعتمد رقمين فقط الصفر والواحد) كقاعدة لبناء الحاسوب , حيث ان النظام الثنائي في العد يشابه احد حالتي التيار الكهربائي في التشغيل والاطفاء , وهي اللغة التي يفهمها الحاسوب , ومنذ ذلك الحين بدء الضهور الفعلي للحاسوب , وبدأت أهميته كجزء من حياة البشر , فعملوا على تطويره ليلائم تسارع الحياة ,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3668256" y="496144"/>
            <a:ext cx="5004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>
                <a:solidFill>
                  <a:schemeClr val="bg1"/>
                </a:solidFill>
              </a:rPr>
              <a:t>مقدمة عن تاريخ الحاسب الالي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ar-IQ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179512" y="449288"/>
            <a:ext cx="8784976" cy="6408712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ar-IQ" sz="2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الحاسب </a:t>
            </a:r>
            <a:r>
              <a:rPr lang="ar-IQ" sz="24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الآلي: </a:t>
            </a:r>
            <a:r>
              <a:rPr lang="ar-IQ" sz="22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عبارة عن </a:t>
            </a:r>
            <a:r>
              <a:rPr lang="ar-IQ" sz="22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جهاز </a:t>
            </a:r>
            <a:r>
              <a:rPr lang="ar-IQ" sz="22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الكتروني </a:t>
            </a:r>
            <a:r>
              <a:rPr lang="ar-IQ" sz="2200" b="1" dirty="0" err="1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یقوم</a:t>
            </a:r>
            <a:r>
              <a:rPr lang="ar-IQ" sz="22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باستقبال </a:t>
            </a:r>
            <a:r>
              <a:rPr lang="ar-IQ" sz="22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البيانات </a:t>
            </a:r>
            <a:r>
              <a:rPr lang="ar-IQ" sz="22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المدخلة </a:t>
            </a:r>
            <a:r>
              <a:rPr lang="ar-IQ" sz="2200" b="1" dirty="0" err="1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الیة</a:t>
            </a:r>
            <a:r>
              <a:rPr lang="ar-IQ" sz="22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عن </a:t>
            </a:r>
            <a:r>
              <a:rPr lang="ar-IQ" sz="2200" b="1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طریق</a:t>
            </a:r>
            <a:r>
              <a:rPr lang="ar-IQ" sz="22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وحدات </a:t>
            </a:r>
            <a:r>
              <a:rPr lang="ar-IQ" sz="22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الادخال, ومن ثم </a:t>
            </a:r>
            <a:r>
              <a:rPr lang="ar-IQ" sz="2200" b="1" dirty="0" err="1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معالجتھا</a:t>
            </a:r>
            <a:r>
              <a:rPr lang="ar-IQ" sz="22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عن </a:t>
            </a:r>
            <a:r>
              <a:rPr lang="ar-IQ" sz="2200" b="1" dirty="0" err="1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طریق</a:t>
            </a:r>
            <a:r>
              <a:rPr lang="ar-IQ" sz="22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وحدة المعالجة, و </a:t>
            </a:r>
            <a:r>
              <a:rPr lang="ar-IQ" sz="22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إخراجها </a:t>
            </a:r>
            <a:r>
              <a:rPr lang="ar-IQ" sz="22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على </a:t>
            </a:r>
            <a:r>
              <a:rPr lang="ar-IQ" sz="2200" b="1" dirty="0" err="1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ھیأة</a:t>
            </a:r>
            <a:r>
              <a:rPr lang="ar-IQ" sz="22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2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معلومات.</a:t>
            </a:r>
          </a:p>
          <a:p>
            <a:pPr marL="45720" indent="0">
              <a:lnSpc>
                <a:spcPct val="160000"/>
              </a:lnSpc>
              <a:buNone/>
            </a:pPr>
            <a:endParaRPr lang="ar-IQ" sz="2200" dirty="0" smtClean="0"/>
          </a:p>
          <a:p>
            <a:pPr>
              <a:lnSpc>
                <a:spcPct val="160000"/>
              </a:lnSpc>
            </a:pPr>
            <a:r>
              <a:rPr lang="ar-IQ" sz="2200" dirty="0" smtClean="0">
                <a:cs typeface="+mj-cs"/>
              </a:rPr>
              <a:t>و </a:t>
            </a:r>
            <a:r>
              <a:rPr lang="ar-IQ" sz="2200" dirty="0" err="1">
                <a:cs typeface="+mj-cs"/>
              </a:rPr>
              <a:t>یعرف</a:t>
            </a:r>
            <a:r>
              <a:rPr lang="ar-IQ" sz="2200" dirty="0">
                <a:cs typeface="+mj-cs"/>
              </a:rPr>
              <a:t> </a:t>
            </a:r>
            <a:r>
              <a:rPr lang="ar-IQ" sz="2200" dirty="0" err="1" smtClean="0">
                <a:cs typeface="+mj-cs"/>
              </a:rPr>
              <a:t>ایضا</a:t>
            </a:r>
            <a:r>
              <a:rPr lang="ar-IQ" sz="2200" dirty="0" smtClean="0">
                <a:cs typeface="+mj-cs"/>
              </a:rPr>
              <a:t> </a:t>
            </a:r>
            <a:r>
              <a:rPr lang="ar-IQ" sz="2200" dirty="0" err="1">
                <a:cs typeface="+mj-cs"/>
              </a:rPr>
              <a:t>ھو</a:t>
            </a:r>
            <a:r>
              <a:rPr lang="ar-IQ" sz="2200" dirty="0">
                <a:cs typeface="+mj-cs"/>
              </a:rPr>
              <a:t> </a:t>
            </a:r>
            <a:r>
              <a:rPr lang="ar-IQ" sz="2200" dirty="0" err="1">
                <a:cs typeface="+mj-cs"/>
              </a:rPr>
              <a:t>جھاز</a:t>
            </a:r>
            <a:r>
              <a:rPr lang="ar-IQ" sz="2200" dirty="0">
                <a:cs typeface="+mj-cs"/>
              </a:rPr>
              <a:t> الكتروني </a:t>
            </a:r>
            <a:r>
              <a:rPr lang="ar-IQ" sz="2200" dirty="0" err="1">
                <a:cs typeface="+mj-cs"/>
              </a:rPr>
              <a:t>یمكن</a:t>
            </a:r>
            <a:r>
              <a:rPr lang="ar-IQ" sz="2200" dirty="0">
                <a:cs typeface="+mj-cs"/>
              </a:rPr>
              <a:t> </a:t>
            </a:r>
            <a:r>
              <a:rPr lang="ar-IQ" sz="2200" dirty="0" smtClean="0">
                <a:cs typeface="+mj-cs"/>
              </a:rPr>
              <a:t>برمجته </a:t>
            </a:r>
            <a:r>
              <a:rPr lang="ar-IQ" sz="2200" dirty="0" err="1" smtClean="0">
                <a:cs typeface="+mj-cs"/>
              </a:rPr>
              <a:t>لیقوم</a:t>
            </a:r>
            <a:r>
              <a:rPr lang="ar-IQ" sz="2200" dirty="0" smtClean="0">
                <a:cs typeface="+mj-cs"/>
              </a:rPr>
              <a:t> </a:t>
            </a:r>
            <a:r>
              <a:rPr lang="ar-IQ" sz="2200" dirty="0">
                <a:cs typeface="+mj-cs"/>
              </a:rPr>
              <a:t>بإدخال ومعالجة </a:t>
            </a:r>
            <a:r>
              <a:rPr lang="ar-IQ" sz="2200" dirty="0" err="1">
                <a:cs typeface="+mj-cs"/>
              </a:rPr>
              <a:t>البیانات</a:t>
            </a:r>
            <a:r>
              <a:rPr lang="ar-IQ" sz="2200" dirty="0">
                <a:cs typeface="+mj-cs"/>
              </a:rPr>
              <a:t/>
            </a:r>
            <a:br>
              <a:rPr lang="ar-IQ" sz="2200" dirty="0">
                <a:cs typeface="+mj-cs"/>
              </a:rPr>
            </a:br>
            <a:r>
              <a:rPr lang="ar-IQ" sz="2200" dirty="0" err="1">
                <a:cs typeface="+mj-cs"/>
              </a:rPr>
              <a:t>وتخزینھا</a:t>
            </a:r>
            <a:r>
              <a:rPr lang="ar-IQ" sz="2200" dirty="0">
                <a:cs typeface="+mj-cs"/>
              </a:rPr>
              <a:t> </a:t>
            </a:r>
            <a:r>
              <a:rPr lang="ar-IQ" sz="2200" dirty="0" err="1">
                <a:cs typeface="+mj-cs"/>
              </a:rPr>
              <a:t>واسترجاعھا</a:t>
            </a:r>
            <a:r>
              <a:rPr lang="ar-IQ" sz="2200" dirty="0">
                <a:cs typeface="+mj-cs"/>
              </a:rPr>
              <a:t> او </a:t>
            </a:r>
            <a:r>
              <a:rPr lang="ar-IQ" sz="2200" dirty="0" err="1" smtClean="0">
                <a:cs typeface="+mj-cs"/>
              </a:rPr>
              <a:t>إظھارھا</a:t>
            </a:r>
            <a:r>
              <a:rPr lang="ar-IQ" sz="2200" dirty="0">
                <a:cs typeface="+mj-cs"/>
              </a:rPr>
              <a:t> </a:t>
            </a:r>
            <a:r>
              <a:rPr lang="ar-IQ" sz="2200" dirty="0" smtClean="0">
                <a:cs typeface="+mj-cs"/>
              </a:rPr>
              <a:t>للمستخدم </a:t>
            </a:r>
            <a:r>
              <a:rPr lang="ar-IQ" sz="2200" dirty="0">
                <a:cs typeface="+mj-cs"/>
              </a:rPr>
              <a:t>بصورة أخرى </a:t>
            </a:r>
            <a:r>
              <a:rPr lang="ar-IQ" sz="2200" dirty="0" smtClean="0">
                <a:cs typeface="+mj-cs"/>
              </a:rPr>
              <a:t>وله </a:t>
            </a:r>
            <a:r>
              <a:rPr lang="ar-IQ" sz="2200" dirty="0">
                <a:cs typeface="+mj-cs"/>
              </a:rPr>
              <a:t>القدرة على انجاز </a:t>
            </a:r>
            <a:r>
              <a:rPr lang="ar-IQ" sz="2200" dirty="0" err="1">
                <a:cs typeface="+mj-cs"/>
              </a:rPr>
              <a:t>عملیات</a:t>
            </a:r>
            <a:r>
              <a:rPr lang="ar-IQ" sz="2200" dirty="0">
                <a:cs typeface="+mj-cs"/>
              </a:rPr>
              <a:t> متعددة في ثواني </a:t>
            </a:r>
            <a:r>
              <a:rPr lang="ar-IQ" sz="2200" dirty="0" err="1">
                <a:cs typeface="+mj-cs"/>
              </a:rPr>
              <a:t>بسیطة</a:t>
            </a:r>
            <a:r>
              <a:rPr lang="ar-IQ" sz="2200" dirty="0">
                <a:cs typeface="+mj-cs"/>
              </a:rPr>
              <a:t> </a:t>
            </a:r>
            <a:r>
              <a:rPr lang="ar-IQ" sz="2200" dirty="0" smtClean="0">
                <a:cs typeface="+mj-cs"/>
              </a:rPr>
              <a:t>واذا نظرنا </a:t>
            </a:r>
            <a:r>
              <a:rPr lang="ar-IQ" sz="2200" dirty="0">
                <a:cs typeface="+mj-cs"/>
              </a:rPr>
              <a:t>الى </a:t>
            </a:r>
            <a:r>
              <a:rPr lang="ar-IQ" sz="2200" dirty="0" err="1" smtClean="0">
                <a:cs typeface="+mj-cs"/>
              </a:rPr>
              <a:t>جھاز</a:t>
            </a:r>
            <a:r>
              <a:rPr lang="ar-IQ" sz="2200" dirty="0">
                <a:cs typeface="+mj-cs"/>
              </a:rPr>
              <a:t> </a:t>
            </a:r>
            <a:r>
              <a:rPr lang="ar-IQ" sz="2200" dirty="0" smtClean="0">
                <a:cs typeface="+mj-cs"/>
              </a:rPr>
              <a:t>الحاسوب </a:t>
            </a:r>
            <a:r>
              <a:rPr lang="ar-IQ" sz="2200" dirty="0">
                <a:cs typeface="+mj-cs"/>
              </a:rPr>
              <a:t>نظرة شاملة نجد ان </a:t>
            </a:r>
            <a:r>
              <a:rPr lang="ar-IQ" sz="2200" dirty="0" err="1" smtClean="0">
                <a:cs typeface="+mj-cs"/>
              </a:rPr>
              <a:t>وظیفتھا</a:t>
            </a:r>
            <a:r>
              <a:rPr lang="ar-IQ" sz="2200" dirty="0" smtClean="0">
                <a:cs typeface="+mj-cs"/>
              </a:rPr>
              <a:t> تتعدى </a:t>
            </a:r>
            <a:r>
              <a:rPr lang="ar-IQ" sz="2200" dirty="0">
                <a:cs typeface="+mj-cs"/>
              </a:rPr>
              <a:t>معالجة </a:t>
            </a:r>
            <a:r>
              <a:rPr lang="ar-IQ" sz="2200" dirty="0" err="1">
                <a:cs typeface="+mj-cs"/>
              </a:rPr>
              <a:t>البیانات</a:t>
            </a:r>
            <a:r>
              <a:rPr lang="ar-IQ" sz="2200" dirty="0">
                <a:cs typeface="+mj-cs"/>
              </a:rPr>
              <a:t> المدخلة </a:t>
            </a:r>
            <a:r>
              <a:rPr lang="ar-IQ" sz="2200" dirty="0" err="1" smtClean="0">
                <a:cs typeface="+mj-cs"/>
              </a:rPr>
              <a:t>فیمكنھا</a:t>
            </a:r>
            <a:r>
              <a:rPr lang="ar-IQ" sz="2200" dirty="0" smtClean="0">
                <a:cs typeface="+mj-cs"/>
              </a:rPr>
              <a:t> </a:t>
            </a:r>
            <a:r>
              <a:rPr lang="ar-IQ" sz="2200" dirty="0" err="1" smtClean="0">
                <a:cs typeface="+mj-cs"/>
              </a:rPr>
              <a:t>نقلھا</a:t>
            </a:r>
            <a:r>
              <a:rPr lang="ar-IQ" sz="2200" dirty="0" smtClean="0">
                <a:cs typeface="+mj-cs"/>
              </a:rPr>
              <a:t> الى </a:t>
            </a:r>
            <a:r>
              <a:rPr lang="ar-IQ" sz="2200" dirty="0" err="1" smtClean="0">
                <a:cs typeface="+mj-cs"/>
              </a:rPr>
              <a:t>جھاز</a:t>
            </a:r>
            <a:r>
              <a:rPr lang="ar-IQ" sz="2200" dirty="0" smtClean="0">
                <a:cs typeface="+mj-cs"/>
              </a:rPr>
              <a:t> </a:t>
            </a:r>
            <a:r>
              <a:rPr lang="ar-IQ" sz="2200" dirty="0">
                <a:cs typeface="+mj-cs"/>
              </a:rPr>
              <a:t>حاسوب </a:t>
            </a:r>
            <a:r>
              <a:rPr lang="ar-IQ" sz="2200" dirty="0" smtClean="0">
                <a:cs typeface="+mj-cs"/>
              </a:rPr>
              <a:t>أخر أي </a:t>
            </a:r>
            <a:r>
              <a:rPr lang="ar-IQ" sz="2200" dirty="0">
                <a:cs typeface="+mj-cs"/>
              </a:rPr>
              <a:t>تبادل معلومات مع </a:t>
            </a:r>
            <a:r>
              <a:rPr lang="ar-IQ" sz="2200" dirty="0" err="1" smtClean="0">
                <a:cs typeface="+mj-cs"/>
              </a:rPr>
              <a:t>الحواسیب</a:t>
            </a:r>
            <a:r>
              <a:rPr lang="ar-IQ" sz="2200" dirty="0">
                <a:cs typeface="+mj-cs"/>
              </a:rPr>
              <a:t> </a:t>
            </a:r>
            <a:r>
              <a:rPr lang="ar-IQ" sz="2200" dirty="0" smtClean="0">
                <a:cs typeface="+mj-cs"/>
              </a:rPr>
              <a:t>الأخرى </a:t>
            </a:r>
            <a:r>
              <a:rPr lang="ar-IQ" sz="2200" dirty="0">
                <a:cs typeface="+mj-cs"/>
              </a:rPr>
              <a:t>وذلك من خلال شبكة </a:t>
            </a:r>
            <a:r>
              <a:rPr lang="ar-IQ" sz="2200" dirty="0" smtClean="0">
                <a:cs typeface="+mj-cs"/>
              </a:rPr>
              <a:t>المعلومات.</a:t>
            </a:r>
          </a:p>
          <a:p>
            <a:pPr marL="45720" indent="0">
              <a:lnSpc>
                <a:spcPct val="160000"/>
              </a:lnSpc>
              <a:buNone/>
            </a:pPr>
            <a:endParaRPr lang="ar-IQ" sz="2200" dirty="0"/>
          </a:p>
          <a:p>
            <a:pPr marL="45720" indent="0">
              <a:lnSpc>
                <a:spcPct val="160000"/>
              </a:lnSpc>
              <a:buNone/>
            </a:pPr>
            <a:endParaRPr lang="ar-IQ" sz="2200" dirty="0"/>
          </a:p>
          <a:p>
            <a:pPr marL="45720" indent="0">
              <a:lnSpc>
                <a:spcPct val="160000"/>
              </a:lnSpc>
              <a:buNone/>
            </a:pPr>
            <a:endParaRPr lang="ar-IQ" sz="2200" dirty="0"/>
          </a:p>
        </p:txBody>
      </p:sp>
    </p:spTree>
    <p:extLst>
      <p:ext uri="{BB962C8B-B14F-4D97-AF65-F5344CB8AC3E}">
        <p14:creationId xmlns:p14="http://schemas.microsoft.com/office/powerpoint/2010/main" val="29286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16632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800" dirty="0"/>
              <a:t>◼ استخدام الحاسوب: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ar-IQ" sz="2800" dirty="0"/>
              <a:t>تستخدم </a:t>
            </a:r>
            <a:r>
              <a:rPr lang="ar-IQ" sz="2800" dirty="0" err="1"/>
              <a:t>الحواسیب</a:t>
            </a:r>
            <a:r>
              <a:rPr lang="ar-IQ" sz="2800" dirty="0"/>
              <a:t> في مختلف الاعمال و الصناعات </a:t>
            </a:r>
            <a:r>
              <a:rPr lang="ar-IQ" sz="2800" dirty="0" err="1"/>
              <a:t>لتأدیة</a:t>
            </a:r>
            <a:r>
              <a:rPr lang="ar-IQ" sz="2800" dirty="0"/>
              <a:t> </a:t>
            </a:r>
            <a:r>
              <a:rPr lang="ar-IQ" sz="2800" dirty="0" err="1"/>
              <a:t>العدید</a:t>
            </a:r>
            <a:r>
              <a:rPr lang="ar-IQ" sz="2800" dirty="0"/>
              <a:t> من </a:t>
            </a:r>
            <a:r>
              <a:rPr lang="ar-IQ" sz="2800" dirty="0" err="1"/>
              <a:t>المھام</a:t>
            </a:r>
            <a:r>
              <a:rPr lang="ar-IQ" sz="2800" dirty="0"/>
              <a:t>, و </a:t>
            </a:r>
            <a:r>
              <a:rPr lang="ar-IQ" sz="2800" dirty="0" smtClean="0"/>
              <a:t>تستخدم </a:t>
            </a:r>
            <a:r>
              <a:rPr lang="ar-IQ" sz="2800" dirty="0" err="1" smtClean="0"/>
              <a:t>كثیر</a:t>
            </a:r>
            <a:r>
              <a:rPr lang="ar-IQ" sz="2800" dirty="0" smtClean="0"/>
              <a:t> </a:t>
            </a:r>
            <a:r>
              <a:rPr lang="ar-IQ" sz="2800" dirty="0"/>
              <a:t>من المؤسسات </a:t>
            </a:r>
            <a:r>
              <a:rPr lang="ar-IQ" sz="2800" dirty="0" err="1"/>
              <a:t>مزیجا</a:t>
            </a:r>
            <a:r>
              <a:rPr lang="ar-IQ" sz="2800" dirty="0"/>
              <a:t> من الانظمة </a:t>
            </a:r>
            <a:r>
              <a:rPr lang="ar-IQ" sz="2800" dirty="0" err="1"/>
              <a:t>الكبیرة</a:t>
            </a:r>
            <a:r>
              <a:rPr lang="ar-IQ" sz="2800" dirty="0"/>
              <a:t> و </a:t>
            </a:r>
            <a:r>
              <a:rPr lang="ar-IQ" sz="2800" dirty="0" err="1"/>
              <a:t>الصغیرة</a:t>
            </a:r>
            <a:r>
              <a:rPr lang="ar-IQ" sz="2800" dirty="0"/>
              <a:t> لأداره تداول المعلومات </a:t>
            </a:r>
            <a:r>
              <a:rPr lang="ar-IQ" sz="2800" dirty="0" err="1"/>
              <a:t>لدیھا</a:t>
            </a:r>
            <a:r>
              <a:rPr lang="ar-IQ" sz="2800" dirty="0"/>
              <a:t>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ar-IQ" sz="2800" dirty="0"/>
              <a:t> كان الهدف الأساسي من استخدام الحاسوب هو اجراء العمليات </a:t>
            </a:r>
            <a:r>
              <a:rPr lang="ar-IQ" sz="2800" dirty="0" smtClean="0"/>
              <a:t>الحسابية, </a:t>
            </a:r>
            <a:r>
              <a:rPr lang="ar-IQ" sz="2800" dirty="0"/>
              <a:t>الا ان قدرته العملية الفاقة لقدرة الانسان , مع تسارع الحياة في وقتنا الحالي جعلت منه ضرورة لابد منها , فقد دخل في مختلف مجالات حياتنا , وكان لدخوله مشاركة فعاله في التحديث والتطوير, و </a:t>
            </a:r>
            <a:r>
              <a:rPr lang="ar-IQ" sz="2800" dirty="0" err="1"/>
              <a:t>اختتصار</a:t>
            </a:r>
            <a:r>
              <a:rPr lang="ar-IQ" sz="2800" dirty="0"/>
              <a:t> الوقت وتقليل </a:t>
            </a:r>
            <a:r>
              <a:rPr lang="ar-IQ" sz="2800" dirty="0" smtClean="0"/>
              <a:t>الجهد, </a:t>
            </a:r>
            <a:r>
              <a:rPr lang="ar-IQ" sz="2800" dirty="0"/>
              <a:t>ونلاحظ اليوم ان الحاسوب يتواجد في مختلف الأماكن التي نزورها , ومن ابرز الأماكن التي تستخدم   الحاسوب:</a:t>
            </a:r>
          </a:p>
        </p:txBody>
      </p:sp>
    </p:spTree>
    <p:extLst>
      <p:ext uri="{BB962C8B-B14F-4D97-AF65-F5344CB8AC3E}">
        <p14:creationId xmlns:p14="http://schemas.microsoft.com/office/powerpoint/2010/main" val="3357588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179512" y="404664"/>
            <a:ext cx="8681021" cy="6336704"/>
          </a:xfrm>
        </p:spPr>
        <p:txBody>
          <a:bodyPr>
            <a:noAutofit/>
          </a:bodyPr>
          <a:lstStyle/>
          <a:p>
            <a:r>
              <a:rPr lang="ar-IQ" sz="2400" b="1" i="1" dirty="0" smtClean="0">
                <a:solidFill>
                  <a:schemeClr val="accent2">
                    <a:lumMod val="50000"/>
                  </a:schemeClr>
                </a:solidFill>
              </a:rPr>
              <a:t>استخدام </a:t>
            </a:r>
            <a:r>
              <a:rPr lang="ar-IQ" sz="2400" b="1" i="1" dirty="0">
                <a:solidFill>
                  <a:schemeClr val="accent2">
                    <a:lumMod val="50000"/>
                  </a:schemeClr>
                </a:solidFill>
              </a:rPr>
              <a:t>الحاسوب في التعليم :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ar-IQ" sz="2400" dirty="0"/>
              <a:t>   لقد اصبح للحاسوب دورا هاماً وفاعلاً في العملية التربوية والتعليمية , فهو وسيلة إيضاح سهلة تساعد الطلبة في فهم دروسهم , وتقديم المعلومة بأسلوب مشوق وممتع , كما ان تعلمهم للحاسوب </a:t>
            </a:r>
            <a:r>
              <a:rPr lang="ar-IQ" sz="2400" dirty="0" err="1"/>
              <a:t>يفيدهم</a:t>
            </a:r>
            <a:r>
              <a:rPr lang="ar-IQ" sz="2400" dirty="0"/>
              <a:t> في حياتهم العملية المستقبلية ليكونوا اخذين بمعطيات العصر ومفردات التقدم التكنلوجي فيه , فهم لا يعيشون بمعزل عما يدور حولهم من تغيرات وتقدم تكنلوجي هائل </a:t>
            </a:r>
            <a:r>
              <a:rPr lang="ar-IQ" sz="2400" dirty="0" smtClean="0"/>
              <a:t>.</a:t>
            </a:r>
          </a:p>
          <a:p>
            <a:r>
              <a:rPr lang="ar-IQ" sz="2400" b="1" i="1" dirty="0">
                <a:solidFill>
                  <a:schemeClr val="accent2">
                    <a:lumMod val="50000"/>
                  </a:schemeClr>
                </a:solidFill>
              </a:rPr>
              <a:t>استخدام الحاسوب في الطب :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ar-IQ" sz="2400" dirty="0"/>
              <a:t>اصبح استخدام الحاسوب في المستشفيات حاجة ضرورية وذلك </a:t>
            </a:r>
            <a:r>
              <a:rPr lang="ar-IQ" sz="2400" dirty="0" smtClean="0"/>
              <a:t>لأنه </a:t>
            </a:r>
            <a:r>
              <a:rPr lang="ar-IQ" sz="2400" dirty="0"/>
              <a:t>يستخدم لتخزين بيانات المرضى واسترجاعها وتعديلها عند قيامهم بالمراجعة بسهولة . يستخدم لأغراض المحاسبة المالية . يساعد الطبيب في متابعة حالة المريض وإعطاء تقارير عنه في الحالات التي تستدعي العناية الحثيثة . كما ان للحاسوب دور في أجهزة تخطيط القلب والأجهزة الطبية الحديثة الأخرى كالتصوير الطبقي للدماغ </a:t>
            </a:r>
            <a:r>
              <a:rPr lang="ar-IQ" sz="2400" dirty="0" smtClean="0"/>
              <a:t>و الأشعة </a:t>
            </a:r>
            <a:r>
              <a:rPr lang="ar-IQ" sz="2400" dirty="0"/>
              <a:t>وغيرها من أجهزة الطب الحديثة التي تعتمد بشكل رئيسي على </a:t>
            </a:r>
            <a:r>
              <a:rPr lang="ar-IQ" sz="2400" dirty="0" smtClean="0"/>
              <a:t>الحاسوب. </a:t>
            </a:r>
            <a:endParaRPr lang="en-US" sz="2400" dirty="0"/>
          </a:p>
          <a:p>
            <a:endParaRPr lang="en-US" sz="2400" dirty="0"/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/>
            </a:r>
            <a:br>
              <a:rPr lang="ar-IQ" sz="2400" dirty="0"/>
            </a:b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650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179512" y="620688"/>
            <a:ext cx="8753599" cy="5832648"/>
          </a:xfrm>
        </p:spPr>
        <p:txBody>
          <a:bodyPr>
            <a:normAutofit/>
          </a:bodyPr>
          <a:lstStyle/>
          <a:p>
            <a:r>
              <a:rPr lang="ar-IQ" dirty="0"/>
              <a:t> كما ان الحاسوب يستخدم في المختبرات الطبية الحديثة لتحليل العينات التي تساعد الطبيب في النهاية بتشخيص حالة المريض بدقة . </a:t>
            </a:r>
            <a:endParaRPr lang="en-US" dirty="0"/>
          </a:p>
          <a:p>
            <a:r>
              <a:rPr lang="ar-IQ" dirty="0"/>
              <a:t>وفي الصيدلية يساعد الصيدلي في معرفة أنواع الادوية </a:t>
            </a:r>
            <a:r>
              <a:rPr lang="ar-IQ" dirty="0" smtClean="0"/>
              <a:t>المخزنة </a:t>
            </a:r>
            <a:r>
              <a:rPr lang="ar-IQ" dirty="0"/>
              <a:t>لديه  , وكمياتها , كما انه يسهل عليه تعديلها في حال صرف الوصفات الطبية او استقبال الادوية .</a:t>
            </a:r>
          </a:p>
          <a:p>
            <a:endParaRPr lang="en-US" dirty="0"/>
          </a:p>
          <a:p>
            <a:pPr marL="45720" indent="0">
              <a:buNone/>
            </a:pPr>
            <a:endParaRPr lang="ar-IQ" dirty="0" smtClean="0"/>
          </a:p>
          <a:p>
            <a:r>
              <a:rPr lang="ar-IQ" b="1" i="1" dirty="0" smtClean="0">
                <a:solidFill>
                  <a:schemeClr val="accent2">
                    <a:lumMod val="50000"/>
                  </a:schemeClr>
                </a:solidFill>
              </a:rPr>
              <a:t>استخدام </a:t>
            </a:r>
            <a:r>
              <a:rPr lang="ar-IQ" b="1" i="1" dirty="0">
                <a:solidFill>
                  <a:schemeClr val="accent2">
                    <a:lumMod val="50000"/>
                  </a:schemeClr>
                </a:solidFill>
              </a:rPr>
              <a:t>الحاسوب في الصناعة :</a:t>
            </a:r>
            <a:endParaRPr lang="en-US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ar-IQ" dirty="0"/>
              <a:t> ان للحاسوب أهمية في مال الصناعة </a:t>
            </a:r>
            <a:r>
              <a:rPr lang="ar-IQ" dirty="0" smtClean="0"/>
              <a:t>لأداء </a:t>
            </a:r>
            <a:r>
              <a:rPr lang="ar-IQ" dirty="0"/>
              <a:t>التصاميم وجودة المصنوعات المنتجة , وهناك أهمية إدارية له كضبط المخزون وكميات المواد الخام وكمية الإنتاج والبيع والعمليات المحاسبية .</a:t>
            </a:r>
            <a:endParaRPr lang="en-US" dirty="0"/>
          </a:p>
          <a:p>
            <a:r>
              <a:rPr lang="ar-IQ" b="1" i="1" dirty="0" smtClean="0">
                <a:solidFill>
                  <a:schemeClr val="accent2">
                    <a:lumMod val="50000"/>
                  </a:schemeClr>
                </a:solidFill>
              </a:rPr>
              <a:t>استخدام </a:t>
            </a:r>
            <a:r>
              <a:rPr lang="ar-IQ" b="1" i="1" dirty="0">
                <a:solidFill>
                  <a:schemeClr val="accent2">
                    <a:lumMod val="50000"/>
                  </a:schemeClr>
                </a:solidFill>
              </a:rPr>
              <a:t>الحاسوب في البيت :</a:t>
            </a:r>
            <a:endParaRPr lang="en-US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ar-IQ" dirty="0"/>
              <a:t>    ان للحاسوب استخدامات شخصية عديدة في البيت , حيث يسهل عملية تخزين البيانات الشخصية , تلقي الرسائل الالكترونية , وإمكانية حفظها وحمايتها من الضياع والتلف , وسهولة استرجاعها . استخدام الحاسوب في تنظيم الوقت وتسجيل المواعيد , وتسجيل المذكرات الشخصية. يستخدم في التسلية </a:t>
            </a:r>
            <a:r>
              <a:rPr lang="ar-IQ" dirty="0" smtClean="0"/>
              <a:t>لإمكانية </a:t>
            </a:r>
            <a:r>
              <a:rPr lang="ar-IQ" dirty="0"/>
              <a:t>احتوائه على الألعاب الترفيهية .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653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179512" y="620689"/>
            <a:ext cx="8712968" cy="5976962"/>
          </a:xfrm>
        </p:spPr>
        <p:txBody>
          <a:bodyPr>
            <a:normAutofit/>
          </a:bodyPr>
          <a:lstStyle/>
          <a:p>
            <a:r>
              <a:rPr lang="ar-IQ" b="1" i="1" dirty="0">
                <a:solidFill>
                  <a:schemeClr val="accent2">
                    <a:lumMod val="50000"/>
                  </a:schemeClr>
                </a:solidFill>
              </a:rPr>
              <a:t>استخدام الحاسوب في الاتصالات:</a:t>
            </a:r>
            <a:endParaRPr lang="en-US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ar-IQ" dirty="0"/>
              <a:t>   ان للحاسوب أهمية كبيرة في إدارة وتحكم بشبكات الهاتف وتنظيم عمليات الاتصال بطريقة تضمن نقاء الصوت , وتنيم عملية حساب اجرة المكالمة بناء على الوقت والمكان المطلوب وصولاً الى عمليات المحاسبة وإصدار الفواتير .</a:t>
            </a:r>
            <a:endParaRPr lang="en-US" dirty="0"/>
          </a:p>
          <a:p>
            <a:pPr marL="45720" indent="0">
              <a:buNone/>
            </a:pPr>
            <a:r>
              <a:rPr lang="ar-IQ" dirty="0" smtClean="0"/>
              <a:t>ان </a:t>
            </a:r>
            <a:r>
              <a:rPr lang="ar-IQ" dirty="0"/>
              <a:t>عملية الاتصال أصبحت سمة هذا العصر , وهي ليست </a:t>
            </a:r>
            <a:r>
              <a:rPr lang="ar-IQ" dirty="0" smtClean="0"/>
              <a:t>بمنأى </a:t>
            </a:r>
            <a:r>
              <a:rPr lang="ar-IQ" dirty="0"/>
              <a:t>عن هلم الحاسوب , ان هذا العصر يسمى عصر الحاسوب والاتصال نظرا لما لها من سمات مشتركة ومكملة لبعضها البعض.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r>
              <a:rPr lang="ar-IQ" b="1" i="1" dirty="0">
                <a:solidFill>
                  <a:schemeClr val="accent2">
                    <a:lumMod val="50000"/>
                  </a:schemeClr>
                </a:solidFill>
              </a:rPr>
              <a:t>استخدام الحاسوب في المواصلات والنقل :</a:t>
            </a:r>
            <a:endParaRPr lang="en-US" b="1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ar-IQ" dirty="0"/>
              <a:t>   ان للحاسوب أهمية في إدارة شبكات النقل البرية والجوية , وتحديد مساراتها وضبط توقيت الانطلاق والوصول لتجنب التصادمات والحوادث . كما انها تسهل عمليات الحجز بين البلدان , وعمليات الدفع التي تتم جميعها من خلال الحاسوب.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1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179512" y="476672"/>
            <a:ext cx="8785225" cy="57606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ar-IQ" sz="2400" dirty="0"/>
              <a:t>انواع </a:t>
            </a:r>
            <a:r>
              <a:rPr lang="ar-IQ" sz="2400" dirty="0" err="1" smtClean="0"/>
              <a:t>الحواسیب</a:t>
            </a:r>
            <a:endParaRPr lang="ar-IQ" sz="2400" dirty="0" smtClean="0"/>
          </a:p>
          <a:p>
            <a:pPr marL="45720" indent="0">
              <a:buNone/>
            </a:pP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/>
              <a:t> </a:t>
            </a:r>
            <a:r>
              <a:rPr lang="ar-IQ" sz="2400" dirty="0" err="1"/>
              <a:t>الحواسیب</a:t>
            </a:r>
            <a:r>
              <a:rPr lang="ar-IQ" sz="2400" dirty="0"/>
              <a:t> الفائقة:</a:t>
            </a:r>
            <a:br>
              <a:rPr lang="ar-IQ" sz="2400" dirty="0"/>
            </a:br>
            <a:r>
              <a:rPr lang="ar-IQ" sz="2400" dirty="0"/>
              <a:t> تعد النوع الاسرع </a:t>
            </a:r>
            <a:r>
              <a:rPr lang="ar-IQ" sz="2400" dirty="0" err="1"/>
              <a:t>بین</a:t>
            </a:r>
            <a:r>
              <a:rPr lang="ar-IQ" sz="2400" dirty="0"/>
              <a:t> </a:t>
            </a:r>
            <a:r>
              <a:rPr lang="ar-IQ" sz="2400" dirty="0" err="1"/>
              <a:t>الحواسیب</a:t>
            </a:r>
            <a:r>
              <a:rPr lang="ar-IQ" sz="2400" dirty="0"/>
              <a:t> كافة.</a:t>
            </a:r>
            <a:br>
              <a:rPr lang="ar-IQ" sz="2400" dirty="0"/>
            </a:br>
            <a:r>
              <a:rPr lang="ar-IQ" sz="2400" dirty="0"/>
              <a:t> باهظة التكلفة نظرا </a:t>
            </a:r>
            <a:r>
              <a:rPr lang="ar-IQ" sz="2400" dirty="0" err="1"/>
              <a:t>لكمیة</a:t>
            </a:r>
            <a:r>
              <a:rPr lang="ar-IQ" sz="2400" dirty="0"/>
              <a:t> المعلومات المطلوب </a:t>
            </a:r>
            <a:r>
              <a:rPr lang="ar-IQ" sz="2400" dirty="0" err="1"/>
              <a:t>معالجتھا</a:t>
            </a:r>
            <a:r>
              <a:rPr lang="ar-IQ" sz="2400" dirty="0"/>
              <a:t> بشك </a:t>
            </a:r>
            <a:r>
              <a:rPr lang="ar-IQ" sz="2400" dirty="0" err="1"/>
              <a:t>یومي</a:t>
            </a:r>
            <a:r>
              <a:rPr lang="ar-IQ" sz="2400" dirty="0"/>
              <a:t>.</a:t>
            </a:r>
            <a:br>
              <a:rPr lang="ar-IQ" sz="2400" dirty="0"/>
            </a:br>
            <a:r>
              <a:rPr lang="ar-IQ" sz="2400" dirty="0"/>
              <a:t> عادة ما تحتوي على برامج متخصصة, مثل برامج التنبؤ بالطقس, واستكشاف  الموارد, او </a:t>
            </a:r>
            <a:r>
              <a:rPr lang="ar-IQ" sz="2400" dirty="0" err="1"/>
              <a:t>التأثیرات</a:t>
            </a:r>
            <a:r>
              <a:rPr lang="ar-IQ" sz="2400" dirty="0"/>
              <a:t> </a:t>
            </a:r>
            <a:r>
              <a:rPr lang="ar-IQ" sz="2400" dirty="0" err="1" smtClean="0"/>
              <a:t>الحركیة</a:t>
            </a:r>
            <a:r>
              <a:rPr lang="ar-IQ" sz="2400" dirty="0" smtClean="0"/>
              <a:t>.</a:t>
            </a:r>
          </a:p>
          <a:p>
            <a:pPr marL="45720" indent="0">
              <a:buNone/>
            </a:pPr>
            <a:endParaRPr lang="ar-IQ" sz="2400" dirty="0" smtClean="0"/>
          </a:p>
          <a:p>
            <a:r>
              <a:rPr lang="ar-IQ" sz="2400" dirty="0" err="1" smtClean="0"/>
              <a:t>الحواسیب</a:t>
            </a:r>
            <a:r>
              <a:rPr lang="ar-IQ" sz="2400" dirty="0" smtClean="0"/>
              <a:t> </a:t>
            </a:r>
            <a:r>
              <a:rPr lang="ar-IQ" sz="2400" dirty="0" err="1"/>
              <a:t>الرئیسیة</a:t>
            </a: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 err="1"/>
              <a:t>یمكنھا</a:t>
            </a:r>
            <a:r>
              <a:rPr lang="ar-IQ" sz="2400" dirty="0"/>
              <a:t> التعامل مع مئات البرامج و </a:t>
            </a:r>
            <a:r>
              <a:rPr lang="ar-IQ" sz="2400" dirty="0" err="1"/>
              <a:t>المستخدمین</a:t>
            </a:r>
            <a:r>
              <a:rPr lang="ar-IQ" sz="2400" dirty="0"/>
              <a:t> في الوقت </a:t>
            </a:r>
            <a:r>
              <a:rPr lang="ar-IQ" sz="2400" dirty="0" err="1" smtClean="0"/>
              <a:t>نفسھا</a:t>
            </a:r>
            <a:r>
              <a:rPr lang="ar-IQ" sz="2400" dirty="0" smtClean="0"/>
              <a:t> </a:t>
            </a:r>
            <a:r>
              <a:rPr lang="ar-IQ" sz="2400" dirty="0"/>
              <a:t>بكفاءة </a:t>
            </a:r>
            <a:r>
              <a:rPr lang="ar-IQ" sz="2400" dirty="0" smtClean="0"/>
              <a:t>عالي. تعالج </a:t>
            </a:r>
            <a:r>
              <a:rPr lang="ar-IQ" sz="2400" dirty="0" err="1"/>
              <a:t>كمیات</a:t>
            </a:r>
            <a:r>
              <a:rPr lang="ar-IQ" sz="2400" dirty="0"/>
              <a:t> </a:t>
            </a:r>
            <a:r>
              <a:rPr lang="ar-IQ" sz="2400" dirty="0" err="1"/>
              <a:t>ھائلة</a:t>
            </a:r>
            <a:r>
              <a:rPr lang="ar-IQ" sz="2400" dirty="0"/>
              <a:t> من </a:t>
            </a:r>
            <a:r>
              <a:rPr lang="ar-IQ" sz="2400" dirty="0" err="1"/>
              <a:t>البیانات</a:t>
            </a:r>
            <a:r>
              <a:rPr lang="ar-IQ" sz="2400" dirty="0"/>
              <a:t> بسرعة فائقة.</a:t>
            </a:r>
            <a:br>
              <a:rPr lang="ar-IQ" sz="2400" dirty="0"/>
            </a:br>
            <a:r>
              <a:rPr lang="ar-IQ" sz="2400" dirty="0" err="1"/>
              <a:t>یشیع</a:t>
            </a:r>
            <a:r>
              <a:rPr lang="ar-IQ" sz="2400" dirty="0"/>
              <a:t> </a:t>
            </a:r>
            <a:r>
              <a:rPr lang="ar-IQ" sz="2400" dirty="0" err="1"/>
              <a:t>استخدامھا</a:t>
            </a:r>
            <a:r>
              <a:rPr lang="ar-IQ" sz="2400" dirty="0"/>
              <a:t> في </a:t>
            </a:r>
            <a:r>
              <a:rPr lang="ar-IQ" sz="2400" dirty="0" err="1"/>
              <a:t>الھیئات</a:t>
            </a:r>
            <a:r>
              <a:rPr lang="ar-IQ" sz="2400" dirty="0"/>
              <a:t> </a:t>
            </a:r>
            <a:r>
              <a:rPr lang="ar-IQ" sz="2400" dirty="0" err="1"/>
              <a:t>الحكومیة</a:t>
            </a:r>
            <a:r>
              <a:rPr lang="ar-IQ" sz="2400" dirty="0"/>
              <a:t> او المؤسسات </a:t>
            </a:r>
            <a:r>
              <a:rPr lang="ar-IQ" sz="2400" dirty="0" err="1"/>
              <a:t>الكبیرة</a:t>
            </a:r>
            <a:r>
              <a:rPr lang="ar-IQ" sz="2400" dirty="0"/>
              <a:t>, ومثال </a:t>
            </a:r>
            <a:r>
              <a:rPr lang="ar-IQ" sz="2400" dirty="0" err="1"/>
              <a:t>علیھا</a:t>
            </a:r>
            <a:r>
              <a:rPr lang="ar-IQ" sz="2400" dirty="0"/>
              <a:t> آلة </a:t>
            </a:r>
            <a:r>
              <a:rPr lang="ar-IQ" sz="2400" dirty="0" smtClean="0"/>
              <a:t>الصراف </a:t>
            </a:r>
            <a:r>
              <a:rPr lang="ar-IQ" sz="2400" dirty="0" err="1" smtClean="0"/>
              <a:t>الالي.یطلق</a:t>
            </a:r>
            <a:r>
              <a:rPr lang="ar-IQ" sz="2400" dirty="0" smtClean="0"/>
              <a:t> </a:t>
            </a:r>
            <a:r>
              <a:rPr lang="ar-IQ" sz="2400" dirty="0" err="1"/>
              <a:t>علیھا</a:t>
            </a:r>
            <a:r>
              <a:rPr lang="ar-IQ" sz="2400" dirty="0"/>
              <a:t> </a:t>
            </a:r>
            <a:r>
              <a:rPr lang="ar-IQ" sz="2400" dirty="0" err="1"/>
              <a:t>احیانا</a:t>
            </a:r>
            <a:r>
              <a:rPr lang="ar-IQ" sz="2400" dirty="0"/>
              <a:t> الانظمة </a:t>
            </a:r>
            <a:r>
              <a:rPr lang="ar-IQ" sz="2400" dirty="0" err="1"/>
              <a:t>المركزیة</a:t>
            </a:r>
            <a:r>
              <a:rPr lang="ar-IQ" sz="2400" dirty="0"/>
              <a:t> </a:t>
            </a:r>
            <a:r>
              <a:rPr lang="ar-IQ" sz="2400" dirty="0" err="1"/>
              <a:t>لتحكمھا</a:t>
            </a:r>
            <a:r>
              <a:rPr lang="ar-IQ" sz="2400" dirty="0"/>
              <a:t> بتداول </a:t>
            </a:r>
            <a:r>
              <a:rPr lang="ar-IQ" sz="2400" dirty="0" err="1"/>
              <a:t>البیانات</a:t>
            </a:r>
            <a:r>
              <a:rPr lang="ar-IQ" sz="2400" dirty="0"/>
              <a:t> من </a:t>
            </a:r>
            <a:r>
              <a:rPr lang="ar-IQ" sz="2400" dirty="0" err="1"/>
              <a:t>الحواسیب</a:t>
            </a:r>
            <a:r>
              <a:rPr lang="ar-IQ" sz="2400" dirty="0"/>
              <a:t> </a:t>
            </a:r>
            <a:r>
              <a:rPr lang="ar-IQ" sz="2400" dirty="0" err="1" smtClean="0"/>
              <a:t>والطرفیات</a:t>
            </a:r>
            <a:r>
              <a:rPr lang="ar-IQ" sz="2400" dirty="0"/>
              <a:t> </a:t>
            </a:r>
            <a:r>
              <a:rPr lang="ar-IQ" sz="2400" dirty="0" err="1" smtClean="0"/>
              <a:t>والیھا</a:t>
            </a:r>
            <a:r>
              <a:rPr lang="ar-IQ" sz="2400" dirty="0"/>
              <a:t/>
            </a:r>
            <a:br>
              <a:rPr lang="ar-IQ" sz="2400" dirty="0"/>
            </a:b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99616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بكة">
  <a:themeElements>
    <a:clrScheme name="شبكة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شبكة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شبكة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68</TotalTime>
  <Words>819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شبكة</vt:lpstr>
      <vt:lpstr>مادة اساسيات الحاسوب كلية التربية/القرنة  قسم اللغة الانكليزية &amp; قسم الكيمياء المرحلة الاولى  مدرس المادة: م.م عمار عبد الجبار </vt:lpstr>
      <vt:lpstr>مقدمة عن تاريخ الحاسب الالي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 اساسيات الحاسوب كلية التربية/القرنة  قسم اللغة الانكليزية  المرحلة الاولى  مدرس المادة: م.م عمار عبد الجبار </dc:title>
  <dc:creator>Z</dc:creator>
  <cp:lastModifiedBy>معرض-الهفهاف</cp:lastModifiedBy>
  <cp:revision>14</cp:revision>
  <dcterms:created xsi:type="dcterms:W3CDTF">2020-04-27T10:50:29Z</dcterms:created>
  <dcterms:modified xsi:type="dcterms:W3CDTF">2021-06-10T12:16:30Z</dcterms:modified>
</cp:coreProperties>
</file>